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64" r:id="rId4"/>
    <p:sldId id="257" r:id="rId5"/>
    <p:sldId id="258" r:id="rId6"/>
    <p:sldId id="260" r:id="rId7"/>
    <p:sldId id="263" r:id="rId8"/>
    <p:sldId id="279" r:id="rId9"/>
    <p:sldId id="261" r:id="rId10"/>
    <p:sldId id="265" r:id="rId11"/>
    <p:sldId id="266" r:id="rId12"/>
    <p:sldId id="267" r:id="rId13"/>
    <p:sldId id="269" r:id="rId14"/>
    <p:sldId id="271" r:id="rId15"/>
    <p:sldId id="272" r:id="rId16"/>
    <p:sldId id="274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168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6A027-D3E4-D348-8678-1B97490EE777}" type="datetimeFigureOut">
              <a:rPr lang="en-US" smtClean="0"/>
              <a:t>9//16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F41C7-2BA1-3A43-92F1-70BD03DB5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5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the strategies, with the exception of the size strategy, exhibit highly significant average excess returns over the sample.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third column shows that the standard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French four-factor model performs extremely poorly pricing earnings-related anomalies.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F41C7-2BA1-3A43-92F1-70BD03DB52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7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9//16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The Other </a:t>
            </a:r>
            <a:r>
              <a:rPr lang="en-US" sz="3600" dirty="0"/>
              <a:t>S</a:t>
            </a:r>
            <a:r>
              <a:rPr lang="en-US" sz="3600" dirty="0" smtClean="0"/>
              <a:t>ide of Value: The Gross Profitability Premium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</a:t>
            </a:r>
            <a:r>
              <a:rPr lang="en-US" dirty="0" err="1" smtClean="0"/>
              <a:t>Novy</a:t>
            </a:r>
            <a:r>
              <a:rPr lang="en-US" dirty="0" smtClean="0"/>
              <a:t>-Marx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200" dirty="0" smtClean="0"/>
              <a:t>Presented by </a:t>
            </a:r>
            <a:r>
              <a:rPr lang="en-US" sz="1200" dirty="0" err="1" smtClean="0"/>
              <a:t>Menglan</a:t>
            </a:r>
            <a:r>
              <a:rPr lang="en-US" sz="1200" dirty="0" smtClean="0"/>
              <a:t> (Demi) Xu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3838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Univariate</a:t>
            </a:r>
            <a:r>
              <a:rPr lang="zh-CN" altLang="en-US" sz="3200" dirty="0" smtClean="0"/>
              <a:t> </a:t>
            </a:r>
            <a:r>
              <a:rPr lang="en-US" altLang="zh-CN" sz="3200" dirty="0"/>
              <a:t>S</a:t>
            </a:r>
            <a:r>
              <a:rPr lang="en-US" altLang="zh-CN" sz="3200" dirty="0" smtClean="0"/>
              <a:t>ort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on</a:t>
            </a:r>
            <a:r>
              <a:rPr lang="zh-CN" altLang="en-US" sz="3200" dirty="0" smtClean="0"/>
              <a:t> </a:t>
            </a:r>
            <a:r>
              <a:rPr lang="en-US" altLang="zh-CN" sz="3200" dirty="0"/>
              <a:t>G</a:t>
            </a:r>
            <a:r>
              <a:rPr lang="en-US" altLang="zh-CN" sz="3200" dirty="0" smtClean="0"/>
              <a:t>ross</a:t>
            </a:r>
            <a:r>
              <a:rPr lang="zh-CN" altLang="en-US" sz="3200" dirty="0" smtClean="0"/>
              <a:t> </a:t>
            </a:r>
            <a:r>
              <a:rPr lang="en-US" altLang="zh-CN" sz="3200" dirty="0"/>
              <a:t>P</a:t>
            </a:r>
            <a:r>
              <a:rPr lang="en-US" altLang="zh-CN" sz="3200" dirty="0" smtClean="0"/>
              <a:t>rofits-to-asset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4009"/>
          <a:stretch/>
        </p:blipFill>
        <p:spPr>
          <a:xfrm>
            <a:off x="345538" y="2233070"/>
            <a:ext cx="4925314" cy="27622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195917" y="3100900"/>
            <a:ext cx="0" cy="1322917"/>
          </a:xfrm>
          <a:prstGeom prst="straightConnector1">
            <a:avLst/>
          </a:prstGeom>
          <a:ln w="127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55163" y="1862667"/>
            <a:ext cx="3407833" cy="4434416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Gross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profits-to-assets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portfolios’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average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excess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returns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are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generally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increasing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with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profitability</a:t>
            </a:r>
          </a:p>
          <a:p>
            <a:r>
              <a:rPr lang="en-US" sz="1800" dirty="0" smtClean="0"/>
              <a:t>Significant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negative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loadings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HML (value premium),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significant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excess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return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of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high-low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sz="1800" dirty="0" smtClean="0"/>
              <a:t>Conclusion:</a:t>
            </a:r>
          </a:p>
          <a:p>
            <a:pPr lvl="1"/>
            <a:r>
              <a:rPr lang="en-US" sz="1600" dirty="0" smtClean="0"/>
              <a:t>The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strategy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is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</a:t>
            </a:r>
            <a:r>
              <a:rPr lang="zh-CN" altLang="en-US" sz="1600" dirty="0" smtClean="0"/>
              <a:t> </a:t>
            </a:r>
            <a:r>
              <a:rPr lang="en-US" altLang="zh-CN" sz="1600" i="1" u="sng" dirty="0" smtClean="0"/>
              <a:t>growth</a:t>
            </a:r>
            <a:r>
              <a:rPr lang="zh-CN" altLang="en-US" sz="1600" i="1" u="sng" dirty="0" smtClean="0"/>
              <a:t> </a:t>
            </a:r>
            <a:r>
              <a:rPr lang="en-US" altLang="zh-CN" sz="1600" i="1" u="sng" dirty="0" smtClean="0"/>
              <a:t>strategy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thus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“perfect” hedge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for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value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strategy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performance of value strategies can be improved by controlling for profitability and </a:t>
            </a:r>
            <a:r>
              <a:rPr lang="en-US" sz="1600" dirty="0" smtClean="0"/>
              <a:t>the </a:t>
            </a:r>
            <a:r>
              <a:rPr lang="en-US" sz="1600" dirty="0"/>
              <a:t>performance of profitability strategies can be improved by controlling for book-to-market. </a:t>
            </a:r>
            <a:endParaRPr lang="en-US" sz="1600" i="1" u="sng" dirty="0" smtClean="0"/>
          </a:p>
        </p:txBody>
      </p:sp>
      <p:sp>
        <p:nvSpPr>
          <p:cNvPr id="8" name="Oval 7"/>
          <p:cNvSpPr/>
          <p:nvPr/>
        </p:nvSpPr>
        <p:spPr>
          <a:xfrm>
            <a:off x="345538" y="4561405"/>
            <a:ext cx="733962" cy="296345"/>
          </a:xfrm>
          <a:prstGeom prst="ellipse">
            <a:avLst/>
          </a:prstGeom>
          <a:noFill/>
          <a:ln w="127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584" y="4980004"/>
            <a:ext cx="2402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Profitability</a:t>
            </a:r>
            <a:r>
              <a:rPr lang="zh-CN" altLang="en-US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strategy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9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“Perfect” Hedge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1909980"/>
            <a:ext cx="6995583" cy="411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05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4" y="1725083"/>
            <a:ext cx="8500292" cy="4392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Double Sorts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on</a:t>
            </a:r>
            <a:r>
              <a:rPr lang="zh-CN" altLang="en-US" sz="3600" dirty="0" smtClean="0"/>
              <a:t> </a:t>
            </a:r>
            <a:r>
              <a:rPr lang="en-US" altLang="zh-CN" sz="3600" dirty="0"/>
              <a:t>P</a:t>
            </a:r>
            <a:r>
              <a:rPr lang="en-US" altLang="zh-CN" sz="3600" dirty="0" smtClean="0"/>
              <a:t>rofitability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and</a:t>
            </a:r>
            <a:r>
              <a:rPr lang="zh-CN" altLang="en-US" sz="3600" dirty="0" smtClean="0"/>
              <a:t> </a:t>
            </a:r>
            <a:r>
              <a:rPr lang="en-US" altLang="zh-CN" sz="3600" dirty="0"/>
              <a:t>B</a:t>
            </a:r>
            <a:r>
              <a:rPr lang="en-US" altLang="zh-CN" sz="3600" dirty="0" smtClean="0"/>
              <a:t>ook-to-market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55163" y="4497917"/>
            <a:ext cx="3407833" cy="1756833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The table confirms </a:t>
            </a:r>
            <a:r>
              <a:rPr lang="en-US" sz="1800" dirty="0" smtClean="0"/>
              <a:t>the</a:t>
            </a:r>
            <a:r>
              <a:rPr lang="zh-CN" altLang="en-US" sz="1800" dirty="0" smtClean="0"/>
              <a:t> </a:t>
            </a:r>
            <a:r>
              <a:rPr lang="en-US" sz="1800" dirty="0" smtClean="0"/>
              <a:t>prediction </a:t>
            </a:r>
            <a:r>
              <a:rPr lang="en-US" sz="1800" dirty="0"/>
              <a:t>that controlling for profitability improves the performance of value strategies and controlling for book-to-market improves the </a:t>
            </a:r>
            <a:r>
              <a:rPr lang="en-US" sz="1800" dirty="0" smtClean="0"/>
              <a:t>performance </a:t>
            </a:r>
            <a:r>
              <a:rPr lang="en-US" sz="1800" dirty="0"/>
              <a:t>of profitability strategies.</a:t>
            </a:r>
            <a:endParaRPr lang="en-US" sz="1800" i="1" u="sng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117167" y="2783417"/>
            <a:ext cx="0" cy="1449916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021416" y="4667249"/>
            <a:ext cx="3079750" cy="0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10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Profitability </a:t>
            </a:r>
            <a:r>
              <a:rPr lang="en-US" sz="4000" dirty="0" smtClean="0"/>
              <a:t>Commonalities </a:t>
            </a:r>
            <a:r>
              <a:rPr lang="en-US" sz="4000" dirty="0"/>
              <a:t>A</a:t>
            </a:r>
            <a:r>
              <a:rPr lang="en-US" sz="4000" dirty="0" smtClean="0"/>
              <a:t>cross </a:t>
            </a:r>
            <a:r>
              <a:rPr lang="en-US" sz="4000" dirty="0"/>
              <a:t>A</a:t>
            </a:r>
            <a:r>
              <a:rPr lang="en-US" sz="4000" dirty="0" smtClean="0"/>
              <a:t>nomalies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79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200" dirty="0" smtClean="0"/>
              <a:t>Set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of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Alternative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Factors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altLang="zh-CN" sz="3200" dirty="0" smtClean="0"/>
              <a:t>and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Three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Types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of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Anomalies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Considered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set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alternative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factors:</a:t>
            </a:r>
            <a:endParaRPr lang="en-US" dirty="0" smtClean="0"/>
          </a:p>
          <a:p>
            <a:pPr lvl="1"/>
            <a:r>
              <a:rPr lang="en-US" dirty="0" smtClean="0"/>
              <a:t>Industry</a:t>
            </a:r>
            <a:r>
              <a:rPr lang="en-US" altLang="zh-CN" dirty="0" smtClean="0"/>
              <a:t>-adjusted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book-to-market (HML</a:t>
            </a:r>
            <a:r>
              <a:rPr lang="en-US" altLang="zh-CN" dirty="0"/>
              <a:t>*</a:t>
            </a:r>
            <a:r>
              <a:rPr lang="en-US" altLang="zh-CN" dirty="0" smtClean="0"/>
              <a:t>)</a:t>
            </a:r>
          </a:p>
          <a:p>
            <a:pPr lvl="1"/>
            <a:r>
              <a:rPr lang="en-US" dirty="0" smtClean="0"/>
              <a:t>Past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performance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(Momentum,</a:t>
            </a:r>
            <a:r>
              <a:rPr lang="zh-CN" altLang="en-US" dirty="0" smtClean="0"/>
              <a:t> </a:t>
            </a:r>
            <a:r>
              <a:rPr lang="en-US" altLang="zh-CN" dirty="0" smtClean="0"/>
              <a:t>up</a:t>
            </a:r>
            <a:r>
              <a:rPr lang="zh-CN" altLang="en-US" dirty="0" smtClean="0"/>
              <a:t> </a:t>
            </a:r>
            <a:r>
              <a:rPr lang="en-US" altLang="zh-CN" dirty="0" smtClean="0"/>
              <a:t>minus</a:t>
            </a:r>
            <a:r>
              <a:rPr lang="zh-CN" altLang="en-US" dirty="0" smtClean="0"/>
              <a:t> </a:t>
            </a:r>
            <a:r>
              <a:rPr lang="en-US" altLang="zh-CN" dirty="0" smtClean="0"/>
              <a:t>down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UMD</a:t>
            </a:r>
            <a:r>
              <a:rPr lang="en-US" altLang="zh-CN" dirty="0"/>
              <a:t>*</a:t>
            </a:r>
            <a:r>
              <a:rPr lang="en-US" altLang="zh-CN" dirty="0" smtClean="0"/>
              <a:t>)</a:t>
            </a:r>
          </a:p>
          <a:p>
            <a:pPr lvl="1"/>
            <a:r>
              <a:rPr lang="en-US" dirty="0" smtClean="0"/>
              <a:t>Gross</a:t>
            </a:r>
            <a:r>
              <a:rPr lang="zh-CN" altLang="en-US" dirty="0" smtClean="0"/>
              <a:t> </a:t>
            </a:r>
            <a:r>
              <a:rPr lang="en-US" altLang="zh-CN" dirty="0"/>
              <a:t>p</a:t>
            </a:r>
            <a:r>
              <a:rPr lang="en-US" altLang="zh-CN" dirty="0" smtClean="0"/>
              <a:t>rofitability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(Profitable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minus</a:t>
            </a:r>
            <a:r>
              <a:rPr lang="zh-CN" altLang="en-US" dirty="0" smtClean="0"/>
              <a:t> </a:t>
            </a:r>
            <a:r>
              <a:rPr lang="en-US" altLang="zh-CN" dirty="0" smtClean="0"/>
              <a:t>unprofitable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PMU</a:t>
            </a:r>
            <a:r>
              <a:rPr lang="en-US" altLang="zh-CN" dirty="0"/>
              <a:t>*</a:t>
            </a:r>
            <a:r>
              <a:rPr lang="en-US" altLang="zh-CN" dirty="0" smtClean="0"/>
              <a:t>)</a:t>
            </a:r>
          </a:p>
          <a:p>
            <a:r>
              <a:rPr lang="en-US" dirty="0" smtClean="0"/>
              <a:t>Three</a:t>
            </a:r>
            <a:r>
              <a:rPr lang="zh-CN" altLang="en-US" dirty="0" smtClean="0"/>
              <a:t> </a:t>
            </a:r>
            <a:r>
              <a:rPr lang="en-US" altLang="zh-CN" dirty="0" smtClean="0"/>
              <a:t>types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anomalies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considered:</a:t>
            </a:r>
          </a:p>
          <a:p>
            <a:pPr lvl="1"/>
            <a:r>
              <a:rPr lang="en-US" dirty="0"/>
              <a:t>Anomalies </a:t>
            </a:r>
            <a:r>
              <a:rPr lang="en-US" dirty="0" smtClean="0"/>
              <a:t>related</a:t>
            </a:r>
            <a:r>
              <a:rPr lang="zh-CN" altLang="en-US" dirty="0" smtClean="0"/>
              <a:t> </a:t>
            </a:r>
            <a:r>
              <a:rPr lang="en-US" dirty="0" smtClean="0"/>
              <a:t>to</a:t>
            </a:r>
            <a:r>
              <a:rPr lang="zh-CN" altLang="en-US" dirty="0" smtClean="0"/>
              <a:t> </a:t>
            </a:r>
            <a:r>
              <a:rPr lang="en-US" dirty="0" smtClean="0"/>
              <a:t>the</a:t>
            </a:r>
            <a:r>
              <a:rPr lang="zh-CN" altLang="en-US" dirty="0" smtClean="0"/>
              <a:t> </a:t>
            </a:r>
            <a:r>
              <a:rPr lang="en-US" dirty="0" smtClean="0"/>
              <a:t>construction</a:t>
            </a:r>
            <a:r>
              <a:rPr lang="zh-CN" altLang="en-US" dirty="0" smtClean="0"/>
              <a:t> </a:t>
            </a:r>
            <a:r>
              <a:rPr lang="en-US" dirty="0" smtClean="0"/>
              <a:t>of</a:t>
            </a:r>
            <a:r>
              <a:rPr lang="zh-CN" altLang="en-US" dirty="0" smtClean="0"/>
              <a:t> </a:t>
            </a:r>
            <a:r>
              <a:rPr lang="en-US" dirty="0" smtClean="0"/>
              <a:t>the</a:t>
            </a:r>
            <a:r>
              <a:rPr lang="zh-CN" altLang="en-US" dirty="0" smtClean="0"/>
              <a:t> </a:t>
            </a:r>
            <a:r>
              <a:rPr lang="en-US" dirty="0" smtClean="0"/>
              <a:t>factors themselves</a:t>
            </a:r>
          </a:p>
          <a:p>
            <a:pPr lvl="1"/>
            <a:r>
              <a:rPr lang="en-US" dirty="0" smtClean="0"/>
              <a:t>Earnings</a:t>
            </a:r>
            <a:r>
              <a:rPr lang="zh-CN" altLang="en-US" dirty="0"/>
              <a:t>-</a:t>
            </a:r>
            <a:r>
              <a:rPr lang="en-US" altLang="zh-CN" dirty="0" smtClean="0"/>
              <a:t>related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anomalies</a:t>
            </a:r>
          </a:p>
          <a:p>
            <a:pPr lvl="1"/>
            <a:r>
              <a:rPr lang="en-US" dirty="0"/>
              <a:t>Anomalies </a:t>
            </a:r>
            <a:r>
              <a:rPr lang="en-US" dirty="0" smtClean="0"/>
              <a:t>considered</a:t>
            </a:r>
            <a:r>
              <a:rPr lang="zh-CN" altLang="en-US" dirty="0" smtClean="0"/>
              <a:t> </a:t>
            </a:r>
            <a:r>
              <a:rPr lang="en-US" dirty="0" smtClean="0"/>
              <a:t>by 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author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0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Anomaly </a:t>
            </a:r>
            <a:r>
              <a:rPr lang="en-US" sz="3200" dirty="0" smtClean="0"/>
              <a:t>Strategy </a:t>
            </a:r>
            <a:r>
              <a:rPr lang="en-US" sz="3200" dirty="0"/>
              <a:t>A</a:t>
            </a:r>
            <a:r>
              <a:rPr lang="en-US" sz="3200" dirty="0" smtClean="0"/>
              <a:t>verage </a:t>
            </a:r>
            <a:r>
              <a:rPr lang="en-US" sz="3200" dirty="0"/>
              <a:t>E</a:t>
            </a:r>
            <a:r>
              <a:rPr lang="en-US" sz="3200" dirty="0" smtClean="0"/>
              <a:t>xcess </a:t>
            </a:r>
            <a:r>
              <a:rPr lang="en-US" sz="3200" dirty="0"/>
              <a:t>R</a:t>
            </a:r>
            <a:r>
              <a:rPr lang="en-US" sz="3200" dirty="0" smtClean="0"/>
              <a:t>eturns </a:t>
            </a:r>
            <a:r>
              <a:rPr lang="en-US" sz="3200" dirty="0"/>
              <a:t>and P</a:t>
            </a:r>
            <a:r>
              <a:rPr lang="en-US" sz="3200" dirty="0" smtClean="0"/>
              <a:t>erformance vs. FF4</a:t>
            </a:r>
            <a:endParaRPr lang="en-US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06334" y="1948602"/>
            <a:ext cx="4572000" cy="46355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second column shows the strategies’ average monthly excess returns</a:t>
            </a:r>
          </a:p>
          <a:p>
            <a:r>
              <a:rPr lang="en-US" sz="2000" dirty="0" smtClean="0"/>
              <a:t>The third column shows the strategies’ abnormal returns relative to FF4 model (constructed based on FF3 and profitability factor)</a:t>
            </a:r>
          </a:p>
          <a:p>
            <a:r>
              <a:rPr lang="en-US" sz="2000" dirty="0"/>
              <a:t>The fourth column shows that the alternative four- factor model </a:t>
            </a:r>
            <a:r>
              <a:rPr lang="en-US" sz="2000" dirty="0" smtClean="0"/>
              <a:t>almost explains </a:t>
            </a:r>
            <a:r>
              <a:rPr lang="en-US" sz="2000" dirty="0"/>
              <a:t>the returns to all of the </a:t>
            </a:r>
            <a:r>
              <a:rPr lang="en-US" sz="2000" dirty="0" smtClean="0"/>
              <a:t>strategies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1555"/>
          <a:stretch/>
        </p:blipFill>
        <p:spPr>
          <a:xfrm>
            <a:off x="357962" y="1725082"/>
            <a:ext cx="3653121" cy="479710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11824" y="2958353"/>
            <a:ext cx="328705" cy="2405529"/>
          </a:xfrm>
          <a:prstGeom prst="rect">
            <a:avLst/>
          </a:prstGeom>
          <a:noFill/>
          <a:ln w="127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36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42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My Opinion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133601"/>
            <a:ext cx="2970847" cy="39319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Statistically significant of adding a profitability factor</a:t>
            </a:r>
          </a:p>
          <a:p>
            <a:r>
              <a:rPr lang="en-US" sz="2000" dirty="0" smtClean="0"/>
              <a:t>Anomalies testing proves the author’s point on adding a profitability </a:t>
            </a:r>
            <a:r>
              <a:rPr lang="en-US" sz="2000" dirty="0" smtClean="0"/>
              <a:t>factor</a:t>
            </a:r>
          </a:p>
          <a:p>
            <a:r>
              <a:rPr lang="en-US" sz="2000" dirty="0" smtClean="0"/>
              <a:t>Results significant in the US market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31920" y="2682240"/>
            <a:ext cx="1239520" cy="1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289233" y="2133601"/>
            <a:ext cx="2970847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Yet there is no convincing economic story behind</a:t>
            </a:r>
          </a:p>
          <a:p>
            <a:r>
              <a:rPr lang="en-US" sz="2000" dirty="0" smtClean="0"/>
              <a:t>The anomalies chosen are somehow arbitrary and not </a:t>
            </a:r>
            <a:r>
              <a:rPr lang="en-US" sz="2000" dirty="0" smtClean="0"/>
              <a:t>general</a:t>
            </a:r>
          </a:p>
          <a:p>
            <a:r>
              <a:rPr lang="en-US" sz="2000" dirty="0" smtClean="0"/>
              <a:t>May not work in other market, for example, Hong Kong market</a:t>
            </a:r>
            <a:endParaRPr lang="en-US" sz="20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31920" y="4104640"/>
            <a:ext cx="1239520" cy="1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70960" y="5252720"/>
            <a:ext cx="1239520" cy="1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50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Fama</a:t>
            </a:r>
            <a:r>
              <a:rPr lang="en-US" dirty="0" smtClean="0"/>
              <a:t> and French 5 factors model (2014)</a:t>
            </a:r>
          </a:p>
          <a:p>
            <a:pPr lvl="1"/>
            <a:r>
              <a:rPr lang="en-US" dirty="0" smtClean="0"/>
              <a:t>Constructed based on ideas similar to </a:t>
            </a:r>
            <a:r>
              <a:rPr lang="en-US" dirty="0" err="1" smtClean="0"/>
              <a:t>Novy</a:t>
            </a:r>
            <a:r>
              <a:rPr lang="en-US" dirty="0" smtClean="0"/>
              <a:t>-Marx’s</a:t>
            </a:r>
          </a:p>
          <a:p>
            <a:pPr lvl="1"/>
            <a:r>
              <a:rPr lang="en-US" dirty="0"/>
              <a:t>RMW: profitability factor, CMA: investment </a:t>
            </a:r>
            <a:r>
              <a:rPr lang="en-US" dirty="0" smtClean="0"/>
              <a:t>factor</a:t>
            </a:r>
          </a:p>
          <a:p>
            <a:pPr lvl="1"/>
            <a:r>
              <a:rPr lang="en-US" dirty="0" smtClean="0"/>
              <a:t>Results suggest HML is a redundant factor in the sense that “its high average return is fully captured by other 4 factors” (i.e., MKT, SMB and especially RMW and CMA)</a:t>
            </a:r>
          </a:p>
        </p:txBody>
      </p:sp>
    </p:spTree>
    <p:extLst>
      <p:ext uri="{BB962C8B-B14F-4D97-AF65-F5344CB8AC3E}">
        <p14:creationId xmlns:p14="http://schemas.microsoft.com/office/powerpoint/2010/main" val="1857917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9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092961"/>
            <a:ext cx="7345363" cy="3931920"/>
          </a:xfrm>
        </p:spPr>
        <p:txBody>
          <a:bodyPr>
            <a:normAutofit/>
          </a:bodyPr>
          <a:lstStyle/>
          <a:p>
            <a:r>
              <a:rPr lang="en-US" dirty="0" smtClean="0"/>
              <a:t>Book</a:t>
            </a:r>
            <a:r>
              <a:rPr lang="en-US" altLang="zh-CN" dirty="0" smtClean="0"/>
              <a:t>-to-market: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zh-CN" dirty="0" smtClean="0"/>
              <a:t> </a:t>
            </a:r>
            <a:r>
              <a:rPr lang="zh-CN" altLang="en-US" dirty="0" smtClean="0"/>
              <a:t>  </a:t>
            </a:r>
            <a:r>
              <a:rPr lang="en-US" altLang="zh-CN" sz="1800" dirty="0" smtClean="0"/>
              <a:t>Book-to-market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=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Book</a:t>
            </a:r>
            <a:r>
              <a:rPr lang="zh-CN" altLang="en-US" sz="1800" dirty="0" smtClean="0"/>
              <a:t> </a:t>
            </a:r>
            <a:r>
              <a:rPr lang="en-US" altLang="zh-CN" sz="1800" dirty="0"/>
              <a:t>V</a:t>
            </a:r>
            <a:r>
              <a:rPr lang="en-US" altLang="zh-CN" sz="1800" dirty="0" smtClean="0"/>
              <a:t>alue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of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Firm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/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Market</a:t>
            </a:r>
            <a:r>
              <a:rPr lang="zh-CN" altLang="en-US" sz="1800" dirty="0" smtClean="0"/>
              <a:t> </a:t>
            </a:r>
            <a:r>
              <a:rPr lang="en-US" altLang="zh-CN" sz="1800" dirty="0"/>
              <a:t>V</a:t>
            </a:r>
            <a:r>
              <a:rPr lang="en-US" altLang="zh-CN" sz="1800" dirty="0" smtClean="0"/>
              <a:t>alue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of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Firm</a:t>
            </a:r>
          </a:p>
          <a:p>
            <a:r>
              <a:rPr lang="en-US" altLang="zh-CN" dirty="0" smtClean="0"/>
              <a:t>Gross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Profitability:</a:t>
            </a:r>
          </a:p>
          <a:p>
            <a:pPr marL="0" indent="0">
              <a:buNone/>
            </a:pPr>
            <a:r>
              <a:rPr lang="zh-CN" altLang="en-US" sz="1800" dirty="0" smtClean="0"/>
              <a:t>    </a:t>
            </a:r>
            <a:r>
              <a:rPr lang="en-US" altLang="zh-CN" sz="1800" dirty="0" smtClean="0"/>
              <a:t>Profitability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=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Gross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Profit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(Revenues</a:t>
            </a:r>
            <a:r>
              <a:rPr lang="zh-CN" altLang="en-US" sz="1800" dirty="0" smtClean="0"/>
              <a:t> </a:t>
            </a:r>
            <a:r>
              <a:rPr lang="zh-CN" altLang="zh-CN" sz="1800" dirty="0"/>
              <a:t>-</a:t>
            </a:r>
            <a:r>
              <a:rPr lang="zh-CN" altLang="en-US" sz="1800" dirty="0" smtClean="0"/>
              <a:t> </a:t>
            </a:r>
            <a:r>
              <a:rPr lang="en-US" altLang="zh-CN" sz="1800" dirty="0"/>
              <a:t>C</a:t>
            </a:r>
            <a:r>
              <a:rPr lang="en-US" altLang="zh-CN" sz="1800" dirty="0" smtClean="0"/>
              <a:t>ost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of</a:t>
            </a:r>
            <a:r>
              <a:rPr lang="zh-CN" altLang="en-US" sz="1800" dirty="0" smtClean="0"/>
              <a:t> </a:t>
            </a:r>
            <a:r>
              <a:rPr lang="en-US" altLang="zh-CN" sz="1800" dirty="0"/>
              <a:t>G</a:t>
            </a:r>
            <a:r>
              <a:rPr lang="en-US" altLang="zh-CN" sz="1800" dirty="0" smtClean="0"/>
              <a:t>oods</a:t>
            </a:r>
            <a:r>
              <a:rPr lang="zh-CN" altLang="en-US" sz="1800" dirty="0" smtClean="0"/>
              <a:t> </a:t>
            </a:r>
            <a:r>
              <a:rPr lang="en-US" altLang="zh-CN" sz="1800" dirty="0"/>
              <a:t>S</a:t>
            </a:r>
            <a:r>
              <a:rPr lang="en-US" altLang="zh-CN" sz="1800" dirty="0" smtClean="0"/>
              <a:t>old)</a:t>
            </a:r>
            <a:r>
              <a:rPr lang="zh-CN" altLang="en-US" sz="1800" dirty="0" smtClean="0"/>
              <a:t> </a:t>
            </a:r>
            <a:r>
              <a:rPr lang="zh-CN" altLang="zh-CN" sz="1800" dirty="0" smtClean="0"/>
              <a:t>/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Assets</a:t>
            </a:r>
          </a:p>
          <a:p>
            <a:r>
              <a:rPr lang="en-US" altLang="zh-CN" dirty="0" smtClean="0"/>
              <a:t>Value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Strategy</a:t>
            </a:r>
            <a:r>
              <a:rPr lang="zh-CN" altLang="en-US" dirty="0" smtClean="0"/>
              <a:t> </a:t>
            </a:r>
            <a:r>
              <a:rPr lang="en-US" altLang="zh-CN" dirty="0" smtClean="0"/>
              <a:t>Vs.</a:t>
            </a:r>
            <a:r>
              <a:rPr lang="zh-CN" altLang="en-US" dirty="0" smtClean="0"/>
              <a:t> </a:t>
            </a:r>
            <a:r>
              <a:rPr lang="en-US" altLang="zh-CN" dirty="0" smtClean="0"/>
              <a:t>Growth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Strategy</a:t>
            </a:r>
          </a:p>
          <a:p>
            <a:r>
              <a:rPr lang="en-US" altLang="zh-CN" dirty="0" err="1" smtClean="0"/>
              <a:t>Fama</a:t>
            </a:r>
            <a:r>
              <a:rPr lang="zh-CN" altLang="zh-CN" dirty="0" smtClean="0"/>
              <a:t>-</a:t>
            </a:r>
            <a:r>
              <a:rPr lang="en-US" altLang="zh-CN" dirty="0" smtClean="0"/>
              <a:t>French</a:t>
            </a:r>
            <a:r>
              <a:rPr lang="zh-CN" altLang="en-US" dirty="0" smtClean="0"/>
              <a:t> </a:t>
            </a:r>
            <a:r>
              <a:rPr lang="en-US" altLang="zh-CN" dirty="0" smtClean="0"/>
              <a:t>3</a:t>
            </a:r>
            <a:r>
              <a:rPr lang="zh-CN" altLang="en-US" dirty="0" smtClean="0"/>
              <a:t> </a:t>
            </a:r>
            <a:r>
              <a:rPr lang="en-US" altLang="zh-CN" dirty="0" smtClean="0"/>
              <a:t>Factors</a:t>
            </a:r>
          </a:p>
        </p:txBody>
      </p:sp>
    </p:spTree>
    <p:extLst>
      <p:ext uri="{BB962C8B-B14F-4D97-AF65-F5344CB8AC3E}">
        <p14:creationId xmlns:p14="http://schemas.microsoft.com/office/powerpoint/2010/main" val="241567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Brief Theoretical Framework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7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Profitability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21941"/>
            <a:ext cx="7345363" cy="2629739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Fama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&amp;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French’s view: </a:t>
            </a:r>
            <a:r>
              <a:rPr lang="en-US" sz="2000" dirty="0"/>
              <a:t>book-to-market and profitability are both positively related to expected returns using the dividend discount model in conjunction with clean surplus </a:t>
            </a:r>
            <a:r>
              <a:rPr lang="en-US" sz="2000" dirty="0" smtClean="0"/>
              <a:t>accounting</a:t>
            </a:r>
          </a:p>
          <a:p>
            <a:r>
              <a:rPr lang="en-US" sz="2000" dirty="0" smtClean="0"/>
              <a:t>Lower valuations (i.e., value firms) =&gt; higher expected returns</a:t>
            </a:r>
          </a:p>
          <a:p>
            <a:r>
              <a:rPr lang="en-US" sz="2000" dirty="0" smtClean="0"/>
              <a:t>Higher expected earnings (i.e., profitable firms) =&gt; higher expected returns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6" y="4851220"/>
            <a:ext cx="3854449" cy="110127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968751" y="5009303"/>
            <a:ext cx="687916" cy="402166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4798462" y="5008457"/>
            <a:ext cx="895371" cy="438153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3747" y="4641240"/>
            <a:ext cx="1383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</a:t>
            </a:r>
            <a:r>
              <a:rPr lang="en-US" altLang="zh-CN" sz="1400" dirty="0" smtClean="0"/>
              <a:t>-t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earnings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788630" y="4610146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Change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book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equity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467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Profitability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Gross </a:t>
            </a:r>
            <a:r>
              <a:rPr lang="en-US" dirty="0" smtClean="0"/>
              <a:t>profit </a:t>
            </a:r>
            <a:r>
              <a:rPr lang="en-US" dirty="0"/>
              <a:t>is the cleanest accounting measure of true economic </a:t>
            </a:r>
            <a:r>
              <a:rPr lang="en-US" dirty="0" smtClean="0"/>
              <a:t>profitability</a:t>
            </a:r>
            <a:endParaRPr lang="en-US" dirty="0"/>
          </a:p>
          <a:p>
            <a:r>
              <a:rPr lang="en-US" dirty="0" smtClean="0"/>
              <a:t>Example</a:t>
            </a:r>
            <a:r>
              <a:rPr lang="en-US" altLang="zh-CN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firm that has both lower production costs and higher sales than its </a:t>
            </a:r>
            <a:r>
              <a:rPr lang="en-US" dirty="0" smtClean="0"/>
              <a:t>competitors </a:t>
            </a:r>
            <a:r>
              <a:rPr lang="en-US" altLang="zh-CN" dirty="0" smtClean="0"/>
              <a:t>=&gt;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dirty="0" smtClean="0"/>
              <a:t>profitable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However</a:t>
            </a:r>
            <a:r>
              <a:rPr lang="en-US" altLang="zh-CN" dirty="0" smtClean="0"/>
              <a:t>,</a:t>
            </a:r>
            <a:r>
              <a:rPr lang="en-US" dirty="0" smtClean="0"/>
              <a:t> </a:t>
            </a:r>
            <a:r>
              <a:rPr lang="en-US" dirty="0"/>
              <a:t>it can easily have lower earnings than its </a:t>
            </a:r>
            <a:r>
              <a:rPr lang="en-US" dirty="0" smtClean="0"/>
              <a:t>competitors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7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Profitability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</a:t>
            </a:r>
            <a:r>
              <a:rPr lang="zh-CN" altLang="en-US" dirty="0" smtClean="0"/>
              <a:t> </a:t>
            </a:r>
            <a:r>
              <a:rPr lang="en-US" dirty="0" smtClean="0"/>
              <a:t>the</a:t>
            </a:r>
            <a:r>
              <a:rPr lang="zh-CN" altLang="en-US" dirty="0"/>
              <a:t> </a:t>
            </a:r>
            <a:r>
              <a:rPr lang="en-US" dirty="0" smtClean="0"/>
              <a:t>empirical</a:t>
            </a:r>
            <a:r>
              <a:rPr lang="zh-CN" altLang="en-US" dirty="0" smtClean="0"/>
              <a:t> </a:t>
            </a:r>
            <a:r>
              <a:rPr lang="en-US" dirty="0" smtClean="0"/>
              <a:t>proxy</a:t>
            </a:r>
            <a:r>
              <a:rPr lang="zh-CN" altLang="en-US" dirty="0" smtClean="0"/>
              <a:t> </a:t>
            </a:r>
            <a:r>
              <a:rPr lang="en-US" dirty="0" smtClean="0"/>
              <a:t>for</a:t>
            </a:r>
            <a:r>
              <a:rPr lang="zh-CN" altLang="en-US" dirty="0" smtClean="0"/>
              <a:t> </a:t>
            </a:r>
            <a:r>
              <a:rPr lang="en-US" dirty="0" smtClean="0"/>
              <a:t>productivity</a:t>
            </a:r>
            <a:r>
              <a:rPr lang="zh-CN" altLang="en-US" dirty="0" smtClean="0"/>
              <a:t> </a:t>
            </a:r>
            <a:r>
              <a:rPr lang="en-US" dirty="0" smtClean="0"/>
              <a:t>using</a:t>
            </a:r>
            <a:r>
              <a:rPr lang="zh-CN" altLang="en-US" dirty="0" smtClean="0"/>
              <a:t> </a:t>
            </a:r>
            <a:r>
              <a:rPr lang="en-US" dirty="0" smtClean="0"/>
              <a:t>gross</a:t>
            </a:r>
            <a:r>
              <a:rPr lang="zh-CN" altLang="en-US" dirty="0" smtClean="0"/>
              <a:t> </a:t>
            </a:r>
            <a:r>
              <a:rPr lang="en-US" dirty="0" smtClean="0"/>
              <a:t>profits. </a:t>
            </a:r>
          </a:p>
          <a:p>
            <a:r>
              <a:rPr lang="en-US" dirty="0"/>
              <a:t>S</a:t>
            </a:r>
            <a:r>
              <a:rPr lang="en-US" dirty="0" smtClean="0"/>
              <a:t>cale </a:t>
            </a:r>
            <a:r>
              <a:rPr lang="en-US" dirty="0"/>
              <a:t>gross profits by book assets, not book equity, because gross profits are an asset level measure of earnings. They are not reduced by interest payments and </a:t>
            </a:r>
            <a:r>
              <a:rPr lang="en-US" dirty="0" smtClean="0"/>
              <a:t>are</a:t>
            </a:r>
            <a:r>
              <a:rPr lang="zh-CN" altLang="en-US" dirty="0"/>
              <a:t> </a:t>
            </a:r>
            <a:r>
              <a:rPr lang="en-US" dirty="0" smtClean="0"/>
              <a:t>independent </a:t>
            </a:r>
            <a:r>
              <a:rPr lang="en-US" dirty="0"/>
              <a:t>of leverage </a:t>
            </a:r>
          </a:p>
        </p:txBody>
      </p:sp>
    </p:spTree>
    <p:extLst>
      <p:ext uri="{BB962C8B-B14F-4D97-AF65-F5344CB8AC3E}">
        <p14:creationId xmlns:p14="http://schemas.microsoft.com/office/powerpoint/2010/main" val="4379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Insights on The Relationship </a:t>
            </a:r>
            <a:r>
              <a:rPr lang="en-US" sz="3200" dirty="0"/>
              <a:t>B</a:t>
            </a:r>
            <a:r>
              <a:rPr lang="en-US" sz="3200" dirty="0" smtClean="0"/>
              <a:t>etween </a:t>
            </a:r>
            <a:r>
              <a:rPr lang="en-US" sz="3200" dirty="0"/>
              <a:t>P</a:t>
            </a:r>
            <a:r>
              <a:rPr lang="en-US" sz="3200" dirty="0" smtClean="0"/>
              <a:t>rofitability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and</a:t>
            </a:r>
            <a:r>
              <a:rPr lang="zh-CN" altLang="en-US" sz="3200" dirty="0" smtClean="0"/>
              <a:t> </a:t>
            </a:r>
            <a:r>
              <a:rPr lang="en-US" altLang="zh-CN" sz="3200" dirty="0"/>
              <a:t>V</a:t>
            </a:r>
            <a:r>
              <a:rPr lang="en-US" altLang="zh-CN" sz="3200" dirty="0" smtClean="0"/>
              <a:t>alue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5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Compustat</a:t>
            </a:r>
            <a:r>
              <a:rPr lang="zh-CN" altLang="en-US" dirty="0" smtClean="0"/>
              <a:t> </a:t>
            </a:r>
            <a:r>
              <a:rPr lang="en-US" altLang="zh-CN" dirty="0" smtClean="0"/>
              <a:t>quarterly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NYSE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stocks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covering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July</a:t>
            </a:r>
            <a:r>
              <a:rPr lang="zh-CN" altLang="en-US" dirty="0" smtClean="0"/>
              <a:t> </a:t>
            </a:r>
            <a:r>
              <a:rPr lang="zh-CN" altLang="zh-CN" dirty="0" smtClean="0"/>
              <a:t>1</a:t>
            </a:r>
            <a:r>
              <a:rPr lang="en-US" altLang="zh-CN" dirty="0" smtClean="0"/>
              <a:t>963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December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2010.</a:t>
            </a:r>
          </a:p>
          <a:p>
            <a:r>
              <a:rPr lang="en-US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excludes</a:t>
            </a:r>
            <a:r>
              <a:rPr lang="zh-CN" altLang="en-US" dirty="0" smtClean="0"/>
              <a:t> </a:t>
            </a:r>
            <a:r>
              <a:rPr lang="en-US" altLang="zh-CN" dirty="0" smtClean="0"/>
              <a:t>financial</a:t>
            </a:r>
            <a:r>
              <a:rPr lang="zh-CN" altLang="en-US" dirty="0" smtClean="0"/>
              <a:t> </a:t>
            </a:r>
            <a:r>
              <a:rPr lang="en-US" altLang="zh-CN" dirty="0" smtClean="0"/>
              <a:t>firms</a:t>
            </a:r>
            <a:r>
              <a:rPr lang="zh-CN" altLang="en-US" dirty="0" smtClean="0"/>
              <a:t> </a:t>
            </a:r>
            <a:r>
              <a:rPr lang="en-US" altLang="zh-CN" dirty="0" smtClean="0"/>
              <a:t>(those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one-digit</a:t>
            </a:r>
            <a:r>
              <a:rPr lang="zh-CN" altLang="en-US" dirty="0" smtClean="0"/>
              <a:t> </a:t>
            </a:r>
            <a:r>
              <a:rPr lang="en-US" altLang="zh-CN" dirty="0" smtClean="0"/>
              <a:t>SIC</a:t>
            </a:r>
            <a:r>
              <a:rPr lang="zh-CN" altLang="en-US" dirty="0" smtClean="0"/>
              <a:t> </a:t>
            </a:r>
            <a:r>
              <a:rPr lang="en-US" altLang="zh-CN" dirty="0" smtClean="0"/>
              <a:t>codes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six)</a:t>
            </a:r>
          </a:p>
          <a:p>
            <a:pPr lvl="1"/>
            <a:r>
              <a:rPr lang="en-US" dirty="0"/>
              <a:t>because the high leverage that is normal for these firms probably does not have the same meaning as for non-financial firms, where high leverage more likely indicates </a:t>
            </a:r>
            <a:r>
              <a:rPr lang="en-US" dirty="0" smtClean="0"/>
              <a:t>distress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94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42" y="1794711"/>
            <a:ext cx="8380817" cy="35098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Fama</a:t>
            </a:r>
            <a:r>
              <a:rPr lang="en-US" altLang="zh-CN" dirty="0" err="1" smtClean="0"/>
              <a:t>-MacBeth</a:t>
            </a:r>
            <a:r>
              <a:rPr lang="zh-CN" altLang="en-US" dirty="0" smtClean="0"/>
              <a:t> </a:t>
            </a:r>
            <a:r>
              <a:rPr lang="en-US" altLang="zh-CN" dirty="0" smtClean="0"/>
              <a:t>Regressions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37843" y="3090313"/>
            <a:ext cx="370416" cy="402166"/>
          </a:xfrm>
          <a:prstGeom prst="ellipse">
            <a:avLst/>
          </a:prstGeom>
          <a:noFill/>
          <a:ln w="127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Oval 6"/>
          <p:cNvSpPr/>
          <p:nvPr/>
        </p:nvSpPr>
        <p:spPr>
          <a:xfrm>
            <a:off x="2120906" y="3972966"/>
            <a:ext cx="370416" cy="402166"/>
          </a:xfrm>
          <a:prstGeom prst="ellipse">
            <a:avLst/>
          </a:prstGeom>
          <a:noFill/>
          <a:ln w="127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Left Brace 8"/>
          <p:cNvSpPr/>
          <p:nvPr/>
        </p:nvSpPr>
        <p:spPr>
          <a:xfrm rot="16200000">
            <a:off x="4654021" y="4098394"/>
            <a:ext cx="306917" cy="2979211"/>
          </a:xfrm>
          <a:prstGeom prst="leftBrac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64416" y="5808416"/>
            <a:ext cx="3429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Gross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profitability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includes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earnings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and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FCF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and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it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has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the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greatest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power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in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explaining returns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66528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434</TotalTime>
  <Words>752</Words>
  <Application>Microsoft Macintosh PowerPoint</Application>
  <PresentationFormat>On-screen Show (4:3)</PresentationFormat>
  <Paragraphs>77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Capital</vt:lpstr>
      <vt:lpstr>The Other Side of Value: The Gross Profitability Premium</vt:lpstr>
      <vt:lpstr>Useful Concepts</vt:lpstr>
      <vt:lpstr>Brief Theoretical Framework</vt:lpstr>
      <vt:lpstr>Gross Profitability</vt:lpstr>
      <vt:lpstr>Gross Profitability</vt:lpstr>
      <vt:lpstr>Gross Profitability</vt:lpstr>
      <vt:lpstr>Insights on The Relationship Between Profitability and Value</vt:lpstr>
      <vt:lpstr>Data</vt:lpstr>
      <vt:lpstr>Fama-MacBeth Regressions</vt:lpstr>
      <vt:lpstr>Univariate Sort on Gross Profits-to-asset</vt:lpstr>
      <vt:lpstr>A “Perfect” Hedge</vt:lpstr>
      <vt:lpstr>Double Sorts on Profitability and Book-to-market</vt:lpstr>
      <vt:lpstr>Profitability Commonalities Across Anomalies </vt:lpstr>
      <vt:lpstr>Set of Alternative Factors  and Three Types of Anomalies Considered</vt:lpstr>
      <vt:lpstr>Anomaly Strategy Average Excess Returns and Performance vs. FF4</vt:lpstr>
      <vt:lpstr>Conclusion</vt:lpstr>
      <vt:lpstr>My Opinion</vt:lpstr>
      <vt:lpstr>Additional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other side of value: The gross profitability premium</dc:title>
  <dc:creator>Demi Xu</dc:creator>
  <cp:lastModifiedBy>Demi Xu</cp:lastModifiedBy>
  <cp:revision>48</cp:revision>
  <dcterms:created xsi:type="dcterms:W3CDTF">2016-09-22T20:29:35Z</dcterms:created>
  <dcterms:modified xsi:type="dcterms:W3CDTF">2016-09-29T20:32:58Z</dcterms:modified>
</cp:coreProperties>
</file>